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9"/>
  </p:notes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29E714-719E-4129-8A61-CD2F39969081}" type="datetimeFigureOut">
              <a:rPr lang="en-US" smtClean="0"/>
              <a:t>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1A19914-E7EF-4156-B467-C6804BA158E5}" type="slidenum">
              <a:rPr lang="en-US" smtClean="0"/>
              <a:t>‹#›</a:t>
            </a:fld>
            <a:endParaRPr lang="en-US"/>
          </a:p>
        </p:txBody>
      </p:sp>
    </p:spTree>
    <p:extLst>
      <p:ext uri="{BB962C8B-B14F-4D97-AF65-F5344CB8AC3E}">
        <p14:creationId xmlns:p14="http://schemas.microsoft.com/office/powerpoint/2010/main" val="1633658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A19914-E7EF-4156-B467-C6804BA158E5}" type="slidenum">
              <a:rPr lang="en-US" smtClean="0"/>
              <a:t>4</a:t>
            </a:fld>
            <a:endParaRPr lang="en-US"/>
          </a:p>
        </p:txBody>
      </p:sp>
    </p:spTree>
    <p:extLst>
      <p:ext uri="{BB962C8B-B14F-4D97-AF65-F5344CB8AC3E}">
        <p14:creationId xmlns:p14="http://schemas.microsoft.com/office/powerpoint/2010/main" val="1260559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1078523" y="1098388"/>
            <a:ext cx="10318418" cy="4394988"/>
          </a:xfrm>
        </p:spPr>
        <p:txBody>
          <a:bodyPr anchor="ctr">
            <a:noAutofit/>
          </a:bodyPr>
          <a:lstStyle>
            <a:lvl1pPr algn="ctr">
              <a:defRPr sz="10000" spc="800" baseline="0"/>
            </a:lvl1pPr>
          </a:lstStyle>
          <a:p>
            <a:r>
              <a:rPr lang="en-US" smtClean="0"/>
              <a:t>Click to edit Master title style</a:t>
            </a:r>
            <a:endParaRPr lang="en-US" dirty="0"/>
          </a:p>
        </p:txBody>
      </p:sp>
      <p:sp>
        <p:nvSpPr>
          <p:cNvPr id="3" name="Subtitle 2"/>
          <p:cNvSpPr>
            <a:spLocks noGrp="1"/>
          </p:cNvSpPr>
          <p:nvPr>
            <p:ph type="subTitle" idx="1"/>
          </p:nvPr>
        </p:nvSpPr>
        <p:spPr>
          <a:xfrm>
            <a:off x="2215045" y="5979196"/>
            <a:ext cx="8045373"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1078523" y="6375679"/>
            <a:ext cx="2329722" cy="348462"/>
          </a:xfrm>
        </p:spPr>
        <p:txBody>
          <a:bodyPr/>
          <a:lstStyle>
            <a:lvl1pPr>
              <a:defRPr baseline="0">
                <a:solidFill>
                  <a:schemeClr val="accent1">
                    <a:lumMod val="50000"/>
                  </a:schemeClr>
                </a:solidFill>
              </a:defRPr>
            </a:lvl1pPr>
          </a:lstStyle>
          <a:p>
            <a:fld id="{4588B900-885D-47B7-BC45-49B87C5BB2CD}" type="datetimeFigureOut">
              <a:rPr lang="en-US" smtClean="0"/>
              <a:t>11/9/2020</a:t>
            </a:fld>
            <a:endParaRPr lang="en-US"/>
          </a:p>
        </p:txBody>
      </p:sp>
      <p:sp>
        <p:nvSpPr>
          <p:cNvPr id="5" name="Footer Placeholder 4"/>
          <p:cNvSpPr>
            <a:spLocks noGrp="1"/>
          </p:cNvSpPr>
          <p:nvPr>
            <p:ph type="ftr" sz="quarter" idx="11"/>
          </p:nvPr>
        </p:nvSpPr>
        <p:spPr>
          <a:xfrm>
            <a:off x="4180332" y="6375679"/>
            <a:ext cx="41148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9067218" y="6375679"/>
            <a:ext cx="2329723" cy="345796"/>
          </a:xfrm>
        </p:spPr>
        <p:txBody>
          <a:bodyPr/>
          <a:lstStyle>
            <a:lvl1pPr>
              <a:defRPr baseline="0">
                <a:solidFill>
                  <a:schemeClr val="accent1">
                    <a:lumMod val="50000"/>
                  </a:schemeClr>
                </a:solidFill>
              </a:defRPr>
            </a:lvl1pPr>
          </a:lstStyle>
          <a:p>
            <a:fld id="{CC2A6C7A-CDF6-4CD2-9BBE-9A30B90DB621}" type="slidenum">
              <a:rPr lang="en-US" smtClean="0"/>
              <a:t>‹#›</a:t>
            </a:fld>
            <a:endParaRPr lang="en-US"/>
          </a:p>
        </p:txBody>
      </p:sp>
      <p:sp>
        <p:nvSpPr>
          <p:cNvPr id="13" name="Rectangle 12" title="left edge border"/>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46518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8B900-885D-47B7-BC45-49B87C5BB2C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37770419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066321" y="382386"/>
            <a:ext cx="1492132" cy="560040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57300" y="382385"/>
            <a:ext cx="8392585" cy="560040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8B900-885D-47B7-BC45-49B87C5BB2C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18381237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88B900-885D-47B7-BC45-49B87C5BB2CD}" type="datetimeFigureOut">
              <a:rPr lang="en-US" smtClean="0"/>
              <a:t>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7040022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242929" y="1073888"/>
            <a:ext cx="8187071" cy="4064627"/>
          </a:xfrm>
        </p:spPr>
        <p:txBody>
          <a:bodyPr anchor="b">
            <a:normAutofit/>
          </a:bodyPr>
          <a:lstStyle>
            <a:lvl1pPr>
              <a:defRPr sz="8400" spc="800"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3242930" y="5159781"/>
            <a:ext cx="7017488"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3236546" y="6375679"/>
            <a:ext cx="1493947" cy="348462"/>
          </a:xfrm>
        </p:spPr>
        <p:txBody>
          <a:bodyPr/>
          <a:lstStyle>
            <a:lvl1pPr>
              <a:defRPr baseline="0">
                <a:solidFill>
                  <a:schemeClr val="tx2"/>
                </a:solidFill>
              </a:defRPr>
            </a:lvl1pPr>
          </a:lstStyle>
          <a:p>
            <a:fld id="{4588B900-885D-47B7-BC45-49B87C5BB2CD}" type="datetimeFigureOut">
              <a:rPr lang="en-US" smtClean="0"/>
              <a:t>11/9/2020</a:t>
            </a:fld>
            <a:endParaRPr lang="en-US"/>
          </a:p>
        </p:txBody>
      </p:sp>
      <p:sp>
        <p:nvSpPr>
          <p:cNvPr id="5" name="Footer Placeholder 4"/>
          <p:cNvSpPr>
            <a:spLocks noGrp="1"/>
          </p:cNvSpPr>
          <p:nvPr>
            <p:ph type="ftr" sz="quarter" idx="11"/>
          </p:nvPr>
        </p:nvSpPr>
        <p:spPr>
          <a:xfrm>
            <a:off x="5279064" y="6375679"/>
            <a:ext cx="41148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942434" y="6375679"/>
            <a:ext cx="1487566" cy="345796"/>
          </a:xfrm>
        </p:spPr>
        <p:txBody>
          <a:bodyPr/>
          <a:lstStyle>
            <a:lvl1pPr>
              <a:defRPr baseline="0">
                <a:solidFill>
                  <a:schemeClr val="tx2"/>
                </a:solidFill>
              </a:defRPr>
            </a:lvl1pPr>
          </a:lstStyle>
          <a:p>
            <a:fld id="{CC2A6C7A-CDF6-4CD2-9BBE-9A30B90DB621}" type="slidenum">
              <a:rPr lang="en-US" smtClean="0"/>
              <a:t>‹#›</a:t>
            </a:fld>
            <a:endParaRPr lang="en-US"/>
          </a:p>
        </p:txBody>
      </p:sp>
      <p:grpSp>
        <p:nvGrpSpPr>
          <p:cNvPr id="7" name="Group 6" title="left scallop shape"/>
          <p:cNvGrpSpPr/>
          <p:nvPr/>
        </p:nvGrpSpPr>
        <p:grpSpPr>
          <a:xfrm>
            <a:off x="0" y="0"/>
            <a:ext cx="2814638"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50647244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57300"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647796" y="2286000"/>
            <a:ext cx="4800600" cy="36195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588B900-885D-47B7-BC45-49B87C5BB2CD}" type="datetimeFigureOut">
              <a:rPr lang="en-US" smtClean="0"/>
              <a:t>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2876284500"/>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2728" y="381000"/>
            <a:ext cx="10172700" cy="14935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251678"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57300"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33864" y="2199633"/>
            <a:ext cx="480060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633864" y="2909102"/>
            <a:ext cx="4800600" cy="299639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588B900-885D-47B7-BC45-49B87C5BB2CD}" type="datetimeFigureOut">
              <a:rPr lang="en-US" smtClean="0"/>
              <a:t>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130726840"/>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588B900-885D-47B7-BC45-49B87C5BB2CD}" type="datetimeFigureOut">
              <a:rPr lang="en-US" smtClean="0"/>
              <a:t>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3122893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88B900-885D-47B7-BC45-49B87C5BB2CD}" type="datetimeFigureOut">
              <a:rPr lang="en-US" smtClean="0"/>
              <a:t>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3981242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8337884" y="457199"/>
            <a:ext cx="3092115" cy="1196671"/>
          </a:xfrm>
        </p:spPr>
        <p:txBody>
          <a:bodyPr anchor="b">
            <a:normAutofit/>
          </a:bodyPr>
          <a:lstStyle>
            <a:lvl1pPr>
              <a:lnSpc>
                <a:spcPct val="100000"/>
              </a:lnSpc>
              <a:defRPr sz="1900" b="1" i="0" cap="all" spc="300" baseline="0">
                <a:solidFill>
                  <a:schemeClr val="accent1"/>
                </a:solidFill>
                <a:latin typeface="+mn-lt"/>
              </a:defRPr>
            </a:lvl1pPr>
          </a:lstStyle>
          <a:p>
            <a:r>
              <a:rPr lang="en-US" smtClean="0"/>
              <a:t>Click to edit Master title style</a:t>
            </a:r>
            <a:endParaRPr lang="en-US" dirty="0"/>
          </a:p>
        </p:txBody>
      </p:sp>
      <p:sp>
        <p:nvSpPr>
          <p:cNvPr id="3" name="Content Placeholder 2"/>
          <p:cNvSpPr>
            <a:spLocks noGrp="1"/>
          </p:cNvSpPr>
          <p:nvPr>
            <p:ph idx="1"/>
          </p:nvPr>
        </p:nvSpPr>
        <p:spPr>
          <a:xfrm>
            <a:off x="765051" y="920377"/>
            <a:ext cx="6158418"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37885" y="1741336"/>
            <a:ext cx="3092115"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051" y="6375679"/>
            <a:ext cx="1233355" cy="348462"/>
          </a:xfrm>
        </p:spPr>
        <p:txBody>
          <a:bodyPr/>
          <a:lstStyle/>
          <a:p>
            <a:fld id="{4588B900-885D-47B7-BC45-49B87C5BB2CD}" type="datetimeFigureOut">
              <a:rPr lang="en-US" smtClean="0"/>
              <a:t>11/9/2020</a:t>
            </a:fld>
            <a:endParaRPr lang="en-US"/>
          </a:p>
        </p:txBody>
      </p:sp>
      <p:sp>
        <p:nvSpPr>
          <p:cNvPr id="6" name="Footer Placeholder 5"/>
          <p:cNvSpPr>
            <a:spLocks noGrp="1"/>
          </p:cNvSpPr>
          <p:nvPr>
            <p:ph type="ftr" sz="quarter" idx="11"/>
          </p:nvPr>
        </p:nvSpPr>
        <p:spPr>
          <a:xfrm>
            <a:off x="2103620" y="6375679"/>
            <a:ext cx="3482179" cy="345796"/>
          </a:xfrm>
        </p:spPr>
        <p:txBody>
          <a:bodyPr/>
          <a:lstStyle/>
          <a:p>
            <a:endParaRPr lang="en-US"/>
          </a:p>
        </p:txBody>
      </p:sp>
      <p:sp>
        <p:nvSpPr>
          <p:cNvPr id="7" name="Slide Number Placeholder 6"/>
          <p:cNvSpPr>
            <a:spLocks noGrp="1"/>
          </p:cNvSpPr>
          <p:nvPr>
            <p:ph type="sldNum" sz="quarter" idx="12"/>
          </p:nvPr>
        </p:nvSpPr>
        <p:spPr>
          <a:xfrm>
            <a:off x="5691014" y="6375679"/>
            <a:ext cx="1232456" cy="345796"/>
          </a:xfrm>
        </p:spPr>
        <p:txBody>
          <a:bodyPr/>
          <a:lstStyle/>
          <a:p>
            <a:fld id="{CC2A6C7A-CDF6-4CD2-9BBE-9A30B90DB621}" type="slidenum">
              <a:rPr lang="en-US" smtClean="0"/>
              <a:t>‹#›</a:t>
            </a:fld>
            <a:endParaRPr lang="en-US"/>
          </a:p>
        </p:txBody>
      </p:sp>
      <p:sp>
        <p:nvSpPr>
          <p:cNvPr id="8" name="Rectangle 7"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63829176"/>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83464" y="0"/>
            <a:ext cx="7355585"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11" name="Freeform 11" title="right scallop background shape"/>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7883" y="457200"/>
            <a:ext cx="3092117" cy="1196670"/>
          </a:xfrm>
        </p:spPr>
        <p:txBody>
          <a:bodyPr anchor="b">
            <a:normAutofit/>
          </a:bodyPr>
          <a:lstStyle>
            <a:lvl1pPr>
              <a:lnSpc>
                <a:spcPct val="100000"/>
              </a:lnSpc>
              <a:defRPr sz="1900" b="1" i="0" spc="300" baseline="0">
                <a:solidFill>
                  <a:schemeClr val="accent1"/>
                </a:solidFill>
                <a:latin typeface="+mn-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337883" y="1741336"/>
            <a:ext cx="3092117"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765950" y="6375679"/>
            <a:ext cx="1232456" cy="348462"/>
          </a:xfrm>
        </p:spPr>
        <p:txBody>
          <a:bodyPr/>
          <a:lstStyle/>
          <a:p>
            <a:fld id="{4588B900-885D-47B7-BC45-49B87C5BB2CD}" type="datetimeFigureOut">
              <a:rPr lang="en-US" smtClean="0"/>
              <a:t>11/9/2020</a:t>
            </a:fld>
            <a:endParaRPr lang="en-US"/>
          </a:p>
        </p:txBody>
      </p:sp>
      <p:sp>
        <p:nvSpPr>
          <p:cNvPr id="6" name="Footer Placeholder 5"/>
          <p:cNvSpPr>
            <a:spLocks noGrp="1"/>
          </p:cNvSpPr>
          <p:nvPr>
            <p:ph type="ftr" sz="quarter" idx="11"/>
          </p:nvPr>
        </p:nvSpPr>
        <p:spPr>
          <a:xfrm>
            <a:off x="2103621" y="6375679"/>
            <a:ext cx="3482178" cy="345796"/>
          </a:xfrm>
        </p:spPr>
        <p:txBody>
          <a:bodyPr/>
          <a:lstStyle/>
          <a:p>
            <a:endParaRPr lang="en-US"/>
          </a:p>
        </p:txBody>
      </p:sp>
      <p:sp>
        <p:nvSpPr>
          <p:cNvPr id="7" name="Slide Number Placeholder 6"/>
          <p:cNvSpPr>
            <a:spLocks noGrp="1"/>
          </p:cNvSpPr>
          <p:nvPr>
            <p:ph type="sldNum" sz="quarter" idx="12"/>
          </p:nvPr>
        </p:nvSpPr>
        <p:spPr>
          <a:xfrm>
            <a:off x="5687568" y="6375679"/>
            <a:ext cx="1234440" cy="345796"/>
          </a:xfrm>
        </p:spPr>
        <p:txBody>
          <a:bodyPr/>
          <a:lstStyle/>
          <a:p>
            <a:fld id="{CC2A6C7A-CDF6-4CD2-9BBE-9A30B90DB621}" type="slidenum">
              <a:rPr lang="en-US" smtClean="0"/>
              <a:t>‹#›</a:t>
            </a:fld>
            <a:endParaRPr lang="en-US"/>
          </a:p>
        </p:txBody>
      </p:sp>
    </p:spTree>
    <p:extLst>
      <p:ext uri="{BB962C8B-B14F-4D97-AF65-F5344CB8AC3E}">
        <p14:creationId xmlns:p14="http://schemas.microsoft.com/office/powerpoint/2010/main" val="2175992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fld id="{4588B900-885D-47B7-BC45-49B87C5BB2CD}" type="datetimeFigureOut">
              <a:rPr lang="en-US" smtClean="0"/>
              <a:t>11/9/2020</a:t>
            </a:fld>
            <a:endParaRPr lang="en-US"/>
          </a:p>
        </p:txBody>
      </p:sp>
      <p:sp>
        <p:nvSpPr>
          <p:cNvPr id="5" name="Footer Placeholder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CC2A6C7A-CDF6-4CD2-9BBE-9A30B90DB621}" type="slidenum">
              <a:rPr lang="en-US" smtClean="0"/>
              <a:t>‹#›</a:t>
            </a:fld>
            <a:endParaRPr lang="en-US"/>
          </a:p>
        </p:txBody>
      </p:sp>
      <p:sp>
        <p:nvSpPr>
          <p:cNvPr id="11" name="Freeform 6" title="Left scallop edge"/>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45766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McDonough High School Band Program </a:t>
            </a:r>
            <a:endParaRPr lang="en-US" dirty="0"/>
          </a:p>
        </p:txBody>
      </p:sp>
      <p:sp>
        <p:nvSpPr>
          <p:cNvPr id="3" name="Subtitle 2"/>
          <p:cNvSpPr>
            <a:spLocks noGrp="1"/>
          </p:cNvSpPr>
          <p:nvPr>
            <p:ph type="subTitle" idx="1"/>
          </p:nvPr>
        </p:nvSpPr>
        <p:spPr/>
        <p:txBody>
          <a:bodyPr/>
          <a:lstStyle/>
          <a:p>
            <a:r>
              <a:rPr lang="en-US" dirty="0" smtClean="0"/>
              <a:t>Director of Bands: Mr. Cummings </a:t>
            </a:r>
            <a:endParaRPr lang="en-US" dirty="0"/>
          </a:p>
        </p:txBody>
      </p:sp>
    </p:spTree>
    <p:extLst>
      <p:ext uri="{BB962C8B-B14F-4D97-AF65-F5344CB8AC3E}">
        <p14:creationId xmlns:p14="http://schemas.microsoft.com/office/powerpoint/2010/main" val="1885326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Band Pathway </a:t>
            </a:r>
            <a:endParaRPr lang="en-US" dirty="0"/>
          </a:p>
        </p:txBody>
      </p:sp>
      <p:sp>
        <p:nvSpPr>
          <p:cNvPr id="3" name="Content Placeholder 2"/>
          <p:cNvSpPr>
            <a:spLocks noGrp="1"/>
          </p:cNvSpPr>
          <p:nvPr>
            <p:ph idx="1"/>
          </p:nvPr>
        </p:nvSpPr>
        <p:spPr>
          <a:xfrm>
            <a:off x="1251678" y="1427017"/>
            <a:ext cx="10178322" cy="4973783"/>
          </a:xfrm>
        </p:spPr>
        <p:txBody>
          <a:bodyPr>
            <a:normAutofit/>
          </a:bodyPr>
          <a:lstStyle/>
          <a:p>
            <a:pPr marL="0" indent="0">
              <a:buNone/>
            </a:pPr>
            <a:r>
              <a:rPr lang="en-US" dirty="0" smtClean="0"/>
              <a:t>The band program at McDonough high school currently offers four levels of </a:t>
            </a:r>
            <a:r>
              <a:rPr lang="en-US" dirty="0" smtClean="0"/>
              <a:t>year long classes </a:t>
            </a:r>
            <a:r>
              <a:rPr lang="en-US" dirty="0" smtClean="0"/>
              <a:t>for completion of the pathway, including the following. </a:t>
            </a:r>
          </a:p>
          <a:p>
            <a:r>
              <a:rPr lang="en-US" dirty="0" smtClean="0"/>
              <a:t>Beginning band </a:t>
            </a:r>
          </a:p>
          <a:p>
            <a:r>
              <a:rPr lang="en-US" dirty="0" smtClean="0"/>
              <a:t>Intermediate band </a:t>
            </a:r>
          </a:p>
          <a:p>
            <a:r>
              <a:rPr lang="en-US" dirty="0" smtClean="0"/>
              <a:t>Advanced band </a:t>
            </a:r>
          </a:p>
          <a:p>
            <a:r>
              <a:rPr lang="en-US" dirty="0" smtClean="0"/>
              <a:t>Mastery band  </a:t>
            </a:r>
          </a:p>
          <a:p>
            <a:endParaRPr lang="en-US" dirty="0"/>
          </a:p>
          <a:p>
            <a:pPr marL="0" indent="0">
              <a:buNone/>
            </a:pPr>
            <a:r>
              <a:rPr lang="en-US" dirty="0" smtClean="0"/>
              <a:t>Our band program is always open to new members that have the option to learn one of the following instruments.</a:t>
            </a:r>
          </a:p>
          <a:p>
            <a:pPr marL="0" indent="0">
              <a:buNone/>
            </a:pPr>
            <a:r>
              <a:rPr lang="en-US" dirty="0" smtClean="0"/>
              <a:t>Trumpet, French Horn, Baritone, Trombone, Tuba </a:t>
            </a:r>
          </a:p>
          <a:p>
            <a:pPr marL="0" indent="0">
              <a:buNone/>
            </a:pPr>
            <a:r>
              <a:rPr lang="en-US" dirty="0" smtClean="0"/>
              <a:t>Flute, Clarinet, Saxophone </a:t>
            </a:r>
          </a:p>
          <a:p>
            <a:pPr marL="0" indent="0">
              <a:buNone/>
            </a:pPr>
            <a:r>
              <a:rPr lang="en-US" dirty="0" smtClean="0"/>
              <a:t>And all percussion instruments (Drums)</a:t>
            </a:r>
            <a:endParaRPr lang="en-US" dirty="0"/>
          </a:p>
        </p:txBody>
      </p:sp>
    </p:spTree>
    <p:extLst>
      <p:ext uri="{BB962C8B-B14F-4D97-AF65-F5344CB8AC3E}">
        <p14:creationId xmlns:p14="http://schemas.microsoft.com/office/powerpoint/2010/main" val="4148675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The Mighty Marching </a:t>
            </a:r>
            <a:r>
              <a:rPr lang="en-US" i="1" dirty="0" err="1" smtClean="0"/>
              <a:t>WarHawks</a:t>
            </a:r>
            <a:endParaRPr lang="en-US" i="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51679" y="1389980"/>
            <a:ext cx="3673248" cy="5192630"/>
          </a:xfrm>
          <a:prstGeom prst="rect">
            <a:avLst/>
          </a:prstGeom>
        </p:spPr>
      </p:pic>
      <p:pic>
        <p:nvPicPr>
          <p:cNvPr id="9" name="Content Placeholder 8"/>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566485" y="2759242"/>
            <a:ext cx="3116262" cy="3955047"/>
          </a:xfrm>
        </p:spPr>
      </p:pic>
      <p:sp>
        <p:nvSpPr>
          <p:cNvPr id="10" name="TextBox 9"/>
          <p:cNvSpPr txBox="1"/>
          <p:nvPr/>
        </p:nvSpPr>
        <p:spPr>
          <a:xfrm>
            <a:off x="5037222" y="2132213"/>
            <a:ext cx="3384883" cy="4247317"/>
          </a:xfrm>
          <a:prstGeom prst="rect">
            <a:avLst/>
          </a:prstGeom>
          <a:noFill/>
        </p:spPr>
        <p:txBody>
          <a:bodyPr wrap="square" rtlCol="0">
            <a:spAutoFit/>
          </a:bodyPr>
          <a:lstStyle/>
          <a:p>
            <a:r>
              <a:rPr lang="en-US" b="1" i="1" dirty="0" smtClean="0"/>
              <a:t>The marching band is the premier instrumental ensemble at McDonough High School. This ensemble participates in weekly football games, battle of the bands, marching competitions and out of state performances. </a:t>
            </a:r>
            <a:r>
              <a:rPr lang="en-US" b="1" i="1" dirty="0"/>
              <a:t> </a:t>
            </a:r>
            <a:r>
              <a:rPr lang="en-US" b="1" i="1" dirty="0" smtClean="0"/>
              <a:t>This ensemble provides students the opportunity to perform for a multitude of audiences, while also providing a pathway to college and extremely abundant scholarship opportunities for students. </a:t>
            </a:r>
            <a:endParaRPr lang="en-US" b="1" i="1" dirty="0"/>
          </a:p>
        </p:txBody>
      </p:sp>
    </p:spTree>
    <p:extLst>
      <p:ext uri="{BB962C8B-B14F-4D97-AF65-F5344CB8AC3E}">
        <p14:creationId xmlns:p14="http://schemas.microsoft.com/office/powerpoint/2010/main" val="1316055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Symphonic Band </a:t>
            </a:r>
            <a:endParaRPr lang="en-US" i="1" dirty="0"/>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251678" y="1570026"/>
            <a:ext cx="3875493" cy="4971380"/>
          </a:xfrm>
        </p:spPr>
      </p:pic>
      <p:sp>
        <p:nvSpPr>
          <p:cNvPr id="6" name="TextBox 5"/>
          <p:cNvSpPr txBox="1"/>
          <p:nvPr/>
        </p:nvSpPr>
        <p:spPr>
          <a:xfrm>
            <a:off x="6457949" y="1570026"/>
            <a:ext cx="3641272" cy="4093428"/>
          </a:xfrm>
          <a:prstGeom prst="rect">
            <a:avLst/>
          </a:prstGeom>
          <a:noFill/>
        </p:spPr>
        <p:txBody>
          <a:bodyPr wrap="square" rtlCol="0">
            <a:spAutoFit/>
          </a:bodyPr>
          <a:lstStyle/>
          <a:p>
            <a:r>
              <a:rPr lang="en-US" sz="2000" b="1" i="1" dirty="0" smtClean="0"/>
              <a:t>The symphonic band plays classical music and focuses heavily on instrumental fundamentals. This ensemble serves as the backbone of the band program being the ensemble that focuses most on basic technique. We participate in LGPE (large group performance evaluation) and host multiple concerts including our winter and spring concerts. </a:t>
            </a:r>
            <a:endParaRPr lang="en-US" sz="2000" b="1" i="1" dirty="0"/>
          </a:p>
        </p:txBody>
      </p:sp>
    </p:spTree>
    <p:extLst>
      <p:ext uri="{BB962C8B-B14F-4D97-AF65-F5344CB8AC3E}">
        <p14:creationId xmlns:p14="http://schemas.microsoft.com/office/powerpoint/2010/main" val="169847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i="1" dirty="0" smtClean="0"/>
              <a:t>Jazz Band </a:t>
            </a:r>
            <a:endParaRPr lang="en-US" i="1" dirty="0"/>
          </a:p>
        </p:txBody>
      </p:sp>
      <p:sp>
        <p:nvSpPr>
          <p:cNvPr id="3" name="Content Placeholder 2"/>
          <p:cNvSpPr>
            <a:spLocks noGrp="1"/>
          </p:cNvSpPr>
          <p:nvPr>
            <p:ph idx="1"/>
          </p:nvPr>
        </p:nvSpPr>
        <p:spPr>
          <a:xfrm>
            <a:off x="1047570" y="5094514"/>
            <a:ext cx="10031365" cy="1601506"/>
          </a:xfrm>
        </p:spPr>
        <p:txBody>
          <a:bodyPr/>
          <a:lstStyle/>
          <a:p>
            <a:pPr marL="0" indent="0">
              <a:buNone/>
            </a:pPr>
            <a:r>
              <a:rPr lang="en-US" b="1" i="1" dirty="0" smtClean="0"/>
              <a:t>The Jazz band will serve as our most advanced ensemble in the band program. Students will study different modes of scales and styles of jazz including swing, bebop, and the blues.  Students will also learn the art of improvisation and learn how to create on the spot solos.  </a:t>
            </a:r>
            <a:endParaRPr lang="en-US" b="1" i="1" dirty="0"/>
          </a:p>
        </p:txBody>
      </p:sp>
      <p:pic>
        <p:nvPicPr>
          <p:cNvPr id="4" name="Picture 3"/>
          <p:cNvPicPr>
            <a:picLocks noChangeAspect="1"/>
          </p:cNvPicPr>
          <p:nvPr/>
        </p:nvPicPr>
        <p:blipFill>
          <a:blip r:embed="rId2"/>
          <a:stretch>
            <a:fillRect/>
          </a:stretch>
        </p:blipFill>
        <p:spPr>
          <a:xfrm>
            <a:off x="1428750" y="1583871"/>
            <a:ext cx="9334500" cy="3184072"/>
          </a:xfrm>
          <a:prstGeom prst="rect">
            <a:avLst/>
          </a:prstGeom>
        </p:spPr>
      </p:pic>
    </p:spTree>
    <p:extLst>
      <p:ext uri="{BB962C8B-B14F-4D97-AF65-F5344CB8AC3E}">
        <p14:creationId xmlns:p14="http://schemas.microsoft.com/office/powerpoint/2010/main" val="3431493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to joining !</a:t>
            </a:r>
            <a:endParaRPr lang="en-US" dirty="0"/>
          </a:p>
        </p:txBody>
      </p:sp>
      <p:sp>
        <p:nvSpPr>
          <p:cNvPr id="3" name="Content Placeholder 2"/>
          <p:cNvSpPr>
            <a:spLocks noGrp="1"/>
          </p:cNvSpPr>
          <p:nvPr>
            <p:ph idx="1"/>
          </p:nvPr>
        </p:nvSpPr>
        <p:spPr/>
        <p:txBody>
          <a:bodyPr/>
          <a:lstStyle/>
          <a:p>
            <a:r>
              <a:rPr lang="en-US" b="1" i="1" dirty="0" smtClean="0"/>
              <a:t>Fine arts diploma seal (F.A.D.S</a:t>
            </a:r>
            <a:r>
              <a:rPr lang="en-US" b="1" i="1" dirty="0" smtClean="0"/>
              <a:t>)</a:t>
            </a:r>
          </a:p>
          <a:p>
            <a:r>
              <a:rPr lang="en-US" b="1" i="1" dirty="0" smtClean="0"/>
              <a:t>Governors Honors program </a:t>
            </a:r>
            <a:endParaRPr lang="en-US" b="1" i="1" dirty="0" smtClean="0"/>
          </a:p>
          <a:p>
            <a:r>
              <a:rPr lang="en-US" b="1" i="1" dirty="0" smtClean="0"/>
              <a:t>All state &amp; District honor band </a:t>
            </a:r>
          </a:p>
          <a:p>
            <a:r>
              <a:rPr lang="en-US" b="1" i="1" dirty="0" smtClean="0"/>
              <a:t>GMEA &amp; large group performance evaluation </a:t>
            </a:r>
          </a:p>
          <a:p>
            <a:r>
              <a:rPr lang="en-US" b="1" i="1" dirty="0" smtClean="0"/>
              <a:t>Constructive after school activity </a:t>
            </a:r>
          </a:p>
          <a:p>
            <a:r>
              <a:rPr lang="en-US" b="1" i="1" dirty="0" smtClean="0"/>
              <a:t>Traveling, performing and collegiate exposure </a:t>
            </a:r>
          </a:p>
          <a:p>
            <a:r>
              <a:rPr lang="en-US" b="1" i="1" dirty="0" smtClean="0"/>
              <a:t>College Scholarship opportunities!</a:t>
            </a:r>
          </a:p>
        </p:txBody>
      </p:sp>
    </p:spTree>
    <p:extLst>
      <p:ext uri="{BB962C8B-B14F-4D97-AF65-F5344CB8AC3E}">
        <p14:creationId xmlns:p14="http://schemas.microsoft.com/office/powerpoint/2010/main" val="611269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 for your time !</a:t>
            </a:r>
            <a:endParaRPr lang="en-US" dirty="0"/>
          </a:p>
        </p:txBody>
      </p:sp>
      <p:sp>
        <p:nvSpPr>
          <p:cNvPr id="3" name="Content Placeholder 2"/>
          <p:cNvSpPr>
            <a:spLocks noGrp="1"/>
          </p:cNvSpPr>
          <p:nvPr>
            <p:ph idx="1"/>
          </p:nvPr>
        </p:nvSpPr>
        <p:spPr/>
        <p:txBody>
          <a:bodyPr/>
          <a:lstStyle/>
          <a:p>
            <a:pPr marL="0" indent="0">
              <a:buNone/>
            </a:pPr>
            <a:r>
              <a:rPr lang="en-US" dirty="0" smtClean="0"/>
              <a:t>Thank You, and we look forward to having you in our band program.</a:t>
            </a:r>
            <a:endParaRPr lang="en-US" dirty="0"/>
          </a:p>
        </p:txBody>
      </p:sp>
    </p:spTree>
    <p:extLst>
      <p:ext uri="{BB962C8B-B14F-4D97-AF65-F5344CB8AC3E}">
        <p14:creationId xmlns:p14="http://schemas.microsoft.com/office/powerpoint/2010/main" val="1070868066"/>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771EA782-DFA6-45B1-AEA3-661F1715B3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3705</TotalTime>
  <Words>330</Words>
  <Application>Microsoft Office PowerPoint</Application>
  <PresentationFormat>Widescreen</PresentationFormat>
  <Paragraphs>30</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Gill Sans MT</vt:lpstr>
      <vt:lpstr>Impact</vt:lpstr>
      <vt:lpstr>Badge</vt:lpstr>
      <vt:lpstr>McDonough High School Band Program </vt:lpstr>
      <vt:lpstr>Band Pathway </vt:lpstr>
      <vt:lpstr>The Mighty Marching WarHawks</vt:lpstr>
      <vt:lpstr>Symphonic Band </vt:lpstr>
      <vt:lpstr>Jazz Band </vt:lpstr>
      <vt:lpstr>Benefits to joining !</vt:lpstr>
      <vt:lpstr>Thank you for your time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McDonough High School Band Program</dc:title>
  <dc:creator>Cummings, Marcus</dc:creator>
  <cp:lastModifiedBy>Cummings, Marcus</cp:lastModifiedBy>
  <cp:revision>3</cp:revision>
  <dcterms:created xsi:type="dcterms:W3CDTF">2020-11-06T14:45:57Z</dcterms:created>
  <dcterms:modified xsi:type="dcterms:W3CDTF">2020-11-09T13:26:47Z</dcterms:modified>
</cp:coreProperties>
</file>